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7" r:id="rId2"/>
    <p:sldId id="372" r:id="rId3"/>
    <p:sldId id="374" r:id="rId4"/>
    <p:sldId id="386" r:id="rId5"/>
    <p:sldId id="376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9">
          <p15:clr>
            <a:srgbClr val="A4A3A4"/>
          </p15:clr>
        </p15:guide>
        <p15:guide id="2" orient="horz" pos="2453">
          <p15:clr>
            <a:srgbClr val="A4A3A4"/>
          </p15:clr>
        </p15:guide>
        <p15:guide id="3" pos="1354">
          <p15:clr>
            <a:srgbClr val="A4A3A4"/>
          </p15:clr>
        </p15:guide>
        <p15:guide id="4" pos="5626">
          <p15:clr>
            <a:srgbClr val="A4A3A4"/>
          </p15:clr>
        </p15:guide>
        <p15:guide id="5" pos="3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FD"/>
    <a:srgbClr val="464646"/>
    <a:srgbClr val="FFD521"/>
    <a:srgbClr val="FCC409"/>
    <a:srgbClr val="276FE9"/>
    <a:srgbClr val="9FB8CD"/>
    <a:srgbClr val="335A89"/>
    <a:srgbClr val="31859C"/>
    <a:srgbClr val="476992"/>
    <a:srgbClr val="556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1771" autoAdjust="0"/>
  </p:normalViewPr>
  <p:slideViewPr>
    <p:cSldViewPr snapToGrid="0">
      <p:cViewPr varScale="1">
        <p:scale>
          <a:sx n="116" d="100"/>
          <a:sy n="116" d="100"/>
        </p:scale>
        <p:origin x="1272" y="108"/>
      </p:cViewPr>
      <p:guideLst>
        <p:guide orient="horz" pos="939"/>
        <p:guide orient="horz" pos="2453"/>
        <p:guide pos="1354"/>
        <p:guide pos="5626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DCDF066-7433-4474-813E-04C3AE0C666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0" y="4724679"/>
            <a:ext cx="5487041" cy="4476512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833F93-8AA9-4F5F-8C52-C7F90CD04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77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33F93-8AA9-4F5F-8C52-C7F90CD0494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FF6BB-86CA-475E-9864-78D9C08C0DB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5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2" cy="6862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5" y="134471"/>
            <a:ext cx="1449880" cy="730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3036" y="134471"/>
            <a:ext cx="7835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cs typeface="Arabic Typesetting" panose="03020402040406030203" pitchFamily="66" charset="-78"/>
              </a:rPr>
              <a:t>АРЕНДА ПОМЕЩЕНИЙ В АЭРОВОКЗАЛЬНОМ КОМПЛЕКСЕ</a:t>
            </a:r>
            <a:endParaRPr lang="ru-RU" sz="4000" b="1" dirty="0">
              <a:cs typeface="Arabic Typesetting" panose="03020402040406030203" pitchFamily="66" charset="-78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11" y="6299963"/>
            <a:ext cx="557125" cy="463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420276" y="3690551"/>
            <a:ext cx="42224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сегодняшний день аэропорт Чита является динамично развивающимся предприятием с высоким потенциалом роста пассажиропотока.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dirty="0" smtClean="0">
                <a:cs typeface="Arial" pitchFamily="34" charset="0"/>
              </a:rPr>
              <a:t>Более 22 </a:t>
            </a:r>
            <a:r>
              <a:rPr lang="ru-RU" dirty="0">
                <a:cs typeface="Arial" pitchFamily="34" charset="0"/>
              </a:rPr>
              <a:t>направлений в маршрутной сети</a:t>
            </a:r>
          </a:p>
          <a:p>
            <a:r>
              <a:rPr lang="ru-RU" dirty="0">
                <a:cs typeface="Arial" pitchFamily="34" charset="0"/>
              </a:rPr>
              <a:t>Активное развитие региональной авиации, как основного драйвера роста транспортной доступности </a:t>
            </a:r>
            <a:r>
              <a:rPr lang="ru-RU" dirty="0" smtClean="0">
                <a:cs typeface="Arial" pitchFamily="34" charset="0"/>
              </a:rPr>
              <a:t>региона.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9006" y="4564627"/>
            <a:ext cx="409092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endParaRPr lang="ru-RU" sz="11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0234" y="2153710"/>
            <a:ext cx="3613389" cy="1052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cs typeface="Arial" pitchFamily="34" charset="0"/>
              </a:rPr>
              <a:t/>
            </a:r>
            <a:br>
              <a:rPr lang="ru-RU" dirty="0" smtClean="0"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77" y="190340"/>
            <a:ext cx="1144885" cy="5768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40" y="235213"/>
            <a:ext cx="678043" cy="51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" y="3821670"/>
            <a:ext cx="3725959" cy="24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574" y="614557"/>
            <a:ext cx="6369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C242B"/>
                </a:solidFill>
                <a:latin typeface="Open Sans"/>
              </a:rPr>
              <a:t>Аэропорт Чита относится к аэропортам федерального значения и имеет статус </a:t>
            </a:r>
            <a:r>
              <a:rPr lang="ru-RU" dirty="0" smtClean="0">
                <a:solidFill>
                  <a:srgbClr val="1C242B"/>
                </a:solidFill>
                <a:latin typeface="Open Sans"/>
              </a:rPr>
              <a:t>Международного </a:t>
            </a:r>
            <a:r>
              <a:rPr lang="ru-RU" dirty="0">
                <a:solidFill>
                  <a:srgbClr val="1C242B"/>
                </a:solidFill>
                <a:latin typeface="Open Sans"/>
              </a:rPr>
              <a:t>аэропорта. Аэропорт класса "V". Аэродром класса "В"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34" y="1628794"/>
            <a:ext cx="8307335" cy="1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9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1363" y="160338"/>
            <a:ext cx="681908" cy="528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74" y="114730"/>
            <a:ext cx="1420900" cy="692608"/>
          </a:xfrm>
          <a:prstGeom prst="rect">
            <a:avLst/>
          </a:prstGeom>
        </p:spPr>
      </p:pic>
      <p:sp>
        <p:nvSpPr>
          <p:cNvPr id="5" name="AutoShape 2" descr="https://192.168.11.242/service/home/~/?auth=co&amp;loc=ru&amp;id=81810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280162"/>
            <a:ext cx="4399825" cy="3031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53694" y="1063669"/>
            <a:ext cx="460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Организация коммерческой деятельности </a:t>
            </a:r>
            <a:r>
              <a:rPr lang="ru-RU" sz="2400" dirty="0"/>
              <a:t>в аэропорту </a:t>
            </a:r>
            <a:r>
              <a:rPr lang="ru-RU" sz="2400" dirty="0" smtClean="0"/>
              <a:t>это </a:t>
            </a:r>
            <a:r>
              <a:rPr lang="ru-RU" sz="2400" dirty="0"/>
              <a:t>позитивное влияние на имидж компании. Возможность рекламирования бренда для </a:t>
            </a:r>
            <a:r>
              <a:rPr lang="ru-RU" sz="2400" dirty="0" smtClean="0"/>
              <a:t>пассажиров </a:t>
            </a:r>
            <a:r>
              <a:rPr lang="ru-RU" sz="2400" dirty="0"/>
              <a:t>с других </a:t>
            </a:r>
            <a:r>
              <a:rPr lang="ru-RU" sz="2400" dirty="0" smtClean="0"/>
              <a:t>регионов.</a:t>
            </a:r>
            <a:endParaRPr lang="ru-RU" sz="2400" dirty="0"/>
          </a:p>
        </p:txBody>
      </p:sp>
      <p:pic>
        <p:nvPicPr>
          <p:cNvPr id="2050" name="Picture 2" descr="https://downloader.disk.yandex.ru/preview/c75b8856df9b8815127bedb1fc4cd8b3c2d0091ee463598fd429416942f5806b/620605e9/bcgYJr81oXhpwjCCPBtCU6YsaE8wP3TeZxFSKd7p36UqyJgS_ltU90hGRJfmdzXjel49yloXBi6UXSQRZaOtXg%3D%3D?uid=0&amp;filename=O_Fedorov-130.JPG&amp;disposition=inline&amp;hash=&amp;limit=0&amp;content_type=image%2Fjpeg&amp;owner_uid=0&amp;tknv=v2&amp;size=1872x9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99" y="3496236"/>
            <a:ext cx="4505475" cy="3009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65" y="1352324"/>
            <a:ext cx="7816382" cy="31964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20811" y="275106"/>
            <a:ext cx="55317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ПРЕДЛАГАЕТСЯ ПЛОЩАДЬ </a:t>
            </a:r>
            <a:r>
              <a:rPr lang="ru-RU" sz="1600" b="1" dirty="0"/>
              <a:t>ДЛЯ ОСУЩЕСТВЛЕНИЯ КОММЕРЧЕСКОЙ ДЕЯТЕЛЬНОСТИ </a:t>
            </a:r>
            <a:endParaRPr lang="ru-RU" sz="1600" b="1" dirty="0" smtClean="0"/>
          </a:p>
          <a:p>
            <a:r>
              <a:rPr lang="ru-RU" sz="1600" b="1" dirty="0" smtClean="0"/>
              <a:t>НА ПЕРВОМ ЭТАЖЕ В ОПЕРАЦИОННОЙ ЗОНЕ АЭРОВОКЗАЛА ВНУТРЕННИХ ВОЗДУШНЫХ ЛИНИЙ</a:t>
            </a:r>
            <a:endParaRPr lang="ru-RU" sz="16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23013" y="3999860"/>
            <a:ext cx="325258" cy="1818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3488" y="3552827"/>
            <a:ext cx="89108" cy="45719"/>
          </a:xfrm>
          <a:prstGeom prst="rect">
            <a:avLst/>
          </a:prstGeom>
          <a:solidFill>
            <a:srgbClr val="1F497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ru-RU" sz="4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10" y="4676861"/>
            <a:ext cx="9621864" cy="812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93056" y="3539494"/>
            <a:ext cx="335498" cy="11810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22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40832" y="4066681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539946" y="4066049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954135" y="4066049"/>
            <a:ext cx="193120" cy="1522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100" dirty="0" smtClean="0">
                <a:effectLst/>
                <a:ea typeface="Calibri"/>
                <a:cs typeface="Times New Roman"/>
              </a:rPr>
              <a:t>7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77052" y="4066981"/>
            <a:ext cx="193120" cy="15224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91142" y="4048224"/>
            <a:ext cx="174681" cy="14990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478482" y="5489661"/>
            <a:ext cx="272504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Характеристика площадей: операционная зона первый этаж, напротив стоек регистрации здание аэровокзала  внутренних воздушных линий</a:t>
            </a:r>
            <a:endParaRPr lang="ru-RU" sz="900" dirty="0"/>
          </a:p>
        </p:txBody>
      </p:sp>
      <p:cxnSp>
        <p:nvCxnSpPr>
          <p:cNvPr id="3" name="Прямая со стрелкой 2"/>
          <p:cNvCxnSpPr>
            <a:endCxn id="40" idx="2"/>
          </p:cNvCxnSpPr>
          <p:nvPr/>
        </p:nvCxnSpPr>
        <p:spPr>
          <a:xfrm flipH="1" flipV="1">
            <a:off x="5273612" y="4219224"/>
            <a:ext cx="96561" cy="7067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709849" y="4051962"/>
            <a:ext cx="104309" cy="11536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320510"/>
              </p:ext>
            </p:extLst>
          </p:nvPr>
        </p:nvGraphicFramePr>
        <p:xfrm>
          <a:off x="2189149" y="5099912"/>
          <a:ext cx="2551684" cy="1461135"/>
        </p:xfrm>
        <a:graphic>
          <a:graphicData uri="http://schemas.openxmlformats.org/drawingml/2006/table">
            <a:tbl>
              <a:tblPr/>
              <a:tblGrid>
                <a:gridCol w="974171"/>
                <a:gridCol w="829893"/>
                <a:gridCol w="747620"/>
              </a:tblGrid>
              <a:tr h="152371">
                <a:tc gridSpan="3"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кв.м.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на схеме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этаж, здание аэровокзала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внутренних воздушных линий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2344562" y="3463372"/>
            <a:ext cx="110314" cy="8945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25295" y="4915538"/>
            <a:ext cx="284595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 </a:t>
            </a:r>
            <a:r>
              <a:rPr lang="ru-RU" sz="1200" dirty="0" smtClean="0"/>
              <a:t>передаваемая площадь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96260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31540" y="1221046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рады сотрудничать с Вами и готовы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всю интересующую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96297" y="4147245"/>
            <a:ext cx="6407064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Вершинина Людмила Юрьевна</a:t>
            </a:r>
          </a:p>
          <a:p>
            <a:r>
              <a:rPr lang="ru-RU" sz="1600" dirty="0" smtClean="0">
                <a:latin typeface="+mn-lt"/>
              </a:rPr>
              <a:t>Директор филиала ООО «НОВАПОРТ Трейдинг» в г. Чите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i="1" dirty="0"/>
              <a:t>Тел: +7 </a:t>
            </a:r>
            <a:r>
              <a:rPr lang="ru-RU" sz="1400" i="1" dirty="0" smtClean="0"/>
              <a:t>929-480-96-67</a:t>
            </a:r>
            <a:endParaRPr lang="ru-RU" sz="1400" i="1" dirty="0"/>
          </a:p>
          <a:p>
            <a:r>
              <a:rPr lang="en-US" sz="1400" i="1" dirty="0"/>
              <a:t>E-mail</a:t>
            </a:r>
            <a:r>
              <a:rPr lang="ru-RU" sz="1400" i="1" dirty="0"/>
              <a:t>: </a:t>
            </a:r>
            <a:r>
              <a:rPr lang="en-US" sz="1400" i="1" dirty="0" smtClean="0"/>
              <a:t>nad@aerochita.ru</a:t>
            </a:r>
            <a:endParaRPr lang="ru-RU" sz="1400" i="1" dirty="0"/>
          </a:p>
        </p:txBody>
      </p:sp>
      <p:pic>
        <p:nvPicPr>
          <p:cNvPr id="8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4928" y="243958"/>
            <a:ext cx="684525" cy="48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898" y="148214"/>
            <a:ext cx="1273483" cy="671384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6296" y="2829886"/>
            <a:ext cx="76805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Таравков  Станислав Владимирович  </a:t>
            </a:r>
          </a:p>
          <a:p>
            <a:r>
              <a:rPr lang="ru-RU" sz="1600" dirty="0" smtClean="0">
                <a:latin typeface="+mn-lt"/>
              </a:rPr>
              <a:t>Коммерческий директор Сибирского Кластера</a:t>
            </a:r>
          </a:p>
          <a:p>
            <a:r>
              <a:rPr lang="ru-RU" sz="1400" i="1" dirty="0"/>
              <a:t>Тел: +</a:t>
            </a:r>
            <a:r>
              <a:rPr lang="ru-RU" sz="1400" i="1" dirty="0" smtClean="0"/>
              <a:t>7 963 299 54 25</a:t>
            </a:r>
          </a:p>
          <a:p>
            <a:r>
              <a:rPr lang="ru-RU" sz="1400" i="1" dirty="0" smtClean="0"/>
              <a:t> </a:t>
            </a:r>
            <a:r>
              <a:rPr lang="en-US" sz="1400" i="1" dirty="0" smtClean="0"/>
              <a:t>E-mail</a:t>
            </a:r>
            <a:r>
              <a:rPr lang="ru-RU" sz="1400" i="1" dirty="0" smtClean="0"/>
              <a:t>:'</a:t>
            </a:r>
            <a:r>
              <a:rPr lang="en-US" sz="1400" i="1" dirty="0" smtClean="0"/>
              <a:t>s.taravkov@ovbport.ru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275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39388</TotalTime>
  <Words>195</Words>
  <Application>Microsoft Office PowerPoint</Application>
  <PresentationFormat>Экран (4:3)</PresentationFormat>
  <Paragraphs>32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Arabic Typesetting</vt:lpstr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 Klekovkin</dc:creator>
  <cp:lastModifiedBy>Елизавета</cp:lastModifiedBy>
  <cp:revision>1430</cp:revision>
  <cp:lastPrinted>2021-09-23T07:57:09Z</cp:lastPrinted>
  <dcterms:modified xsi:type="dcterms:W3CDTF">2022-05-04T06:16:31Z</dcterms:modified>
</cp:coreProperties>
</file>