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77" r:id="rId2"/>
    <p:sldId id="372" r:id="rId3"/>
    <p:sldId id="374" r:id="rId4"/>
    <p:sldId id="387" r:id="rId5"/>
    <p:sldId id="376" r:id="rId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9">
          <p15:clr>
            <a:srgbClr val="A4A3A4"/>
          </p15:clr>
        </p15:guide>
        <p15:guide id="2" orient="horz" pos="2453">
          <p15:clr>
            <a:srgbClr val="A4A3A4"/>
          </p15:clr>
        </p15:guide>
        <p15:guide id="3" pos="1354">
          <p15:clr>
            <a:srgbClr val="A4A3A4"/>
          </p15:clr>
        </p15:guide>
        <p15:guide id="4" pos="5626">
          <p15:clr>
            <a:srgbClr val="A4A3A4"/>
          </p15:clr>
        </p15:guide>
        <p15:guide id="5" pos="3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97FD"/>
    <a:srgbClr val="464646"/>
    <a:srgbClr val="FFD521"/>
    <a:srgbClr val="FCC409"/>
    <a:srgbClr val="276FE9"/>
    <a:srgbClr val="9FB8CD"/>
    <a:srgbClr val="335A89"/>
    <a:srgbClr val="31859C"/>
    <a:srgbClr val="476992"/>
    <a:srgbClr val="556A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1771" autoAdjust="0"/>
  </p:normalViewPr>
  <p:slideViewPr>
    <p:cSldViewPr snapToGrid="0">
      <p:cViewPr varScale="1">
        <p:scale>
          <a:sx n="70" d="100"/>
          <a:sy n="70" d="100"/>
        </p:scale>
        <p:origin x="1048" y="60"/>
      </p:cViewPr>
      <p:guideLst>
        <p:guide orient="horz" pos="939"/>
        <p:guide orient="horz" pos="2453"/>
        <p:guide pos="1354"/>
        <p:guide pos="5626"/>
        <p:guide pos="35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DCDF066-7433-4474-813E-04C3AE0C666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480" y="4724679"/>
            <a:ext cx="5487041" cy="4476512"/>
          </a:xfrm>
          <a:prstGeom prst="rect">
            <a:avLst/>
          </a:prstGeom>
        </p:spPr>
        <p:txBody>
          <a:bodyPr vert="horz" lIns="91879" tIns="45939" rIns="91879" bIns="459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852" y="9447764"/>
            <a:ext cx="2972547" cy="497920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D8833F93-8AA9-4F5F-8C52-C7F90CD049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68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7774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833F93-8AA9-4F5F-8C52-C7F90CD0494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826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FF6BB-86CA-475E-9864-78D9C08C0DBE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955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2" cy="68621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05" y="134471"/>
            <a:ext cx="1449880" cy="73050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3036" y="134471"/>
            <a:ext cx="78351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cs typeface="Arabic Typesetting" panose="03020402040406030203" pitchFamily="66" charset="-78"/>
              </a:rPr>
              <a:t>АРЕНДА ПОМЕЩЕНИЙ В АЭРОВОКЗАЛЬНОМ КОМПЛЕКСЕ</a:t>
            </a:r>
            <a:endParaRPr lang="ru-RU" sz="4000" b="1" dirty="0">
              <a:cs typeface="Arabic Typesetting" panose="03020402040406030203" pitchFamily="66" charset="-78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211" y="6299963"/>
            <a:ext cx="557125" cy="4633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79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4420276" y="3690551"/>
            <a:ext cx="4222485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сегодняшний день аэропорт Чита является динамично развивающимся предприятием с высоким потенциалом роста пассажиропотока.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  <a:p>
            <a:r>
              <a:rPr lang="ru-RU" dirty="0" smtClean="0">
                <a:cs typeface="Arial" pitchFamily="34" charset="0"/>
              </a:rPr>
              <a:t>Более 22 </a:t>
            </a:r>
            <a:r>
              <a:rPr lang="ru-RU" dirty="0">
                <a:cs typeface="Arial" pitchFamily="34" charset="0"/>
              </a:rPr>
              <a:t>направлений в маршрутной сети</a:t>
            </a:r>
          </a:p>
          <a:p>
            <a:r>
              <a:rPr lang="ru-RU" dirty="0">
                <a:cs typeface="Arial" pitchFamily="34" charset="0"/>
              </a:rPr>
              <a:t>Активное развитие региональной авиации, как основного драйвера роста транспортной доступности </a:t>
            </a:r>
            <a:r>
              <a:rPr lang="ru-RU" dirty="0" smtClean="0">
                <a:cs typeface="Arial" pitchFamily="34" charset="0"/>
              </a:rPr>
              <a:t>региона.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6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49006" y="4564627"/>
            <a:ext cx="4090929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dirty="0" smtClean="0">
                <a:solidFill>
                  <a:schemeClr val="accent1">
                    <a:lumMod val="75000"/>
                  </a:schemeClr>
                </a:solidFill>
                <a:cs typeface="Arial" pitchFamily="34" charset="0"/>
              </a:rPr>
              <a:t> </a:t>
            </a:r>
            <a:endParaRPr lang="ru-RU" sz="1100" dirty="0" smtClean="0">
              <a:solidFill>
                <a:schemeClr val="accent1">
                  <a:lumMod val="75000"/>
                </a:schemeClr>
              </a:solidFill>
              <a:cs typeface="Arial" pitchFamily="34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2070234" y="2153710"/>
            <a:ext cx="3613389" cy="10521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dirty="0" smtClean="0">
                <a:cs typeface="Arial" pitchFamily="34" charset="0"/>
              </a:rPr>
              <a:t/>
            </a:r>
            <a:br>
              <a:rPr lang="ru-RU" dirty="0" smtClean="0">
                <a:cs typeface="Arial" pitchFamily="34" charset="0"/>
              </a:rPr>
            </a:br>
            <a:endParaRPr lang="ru-RU" sz="2000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6477" y="190340"/>
            <a:ext cx="1144885" cy="576834"/>
          </a:xfrm>
          <a:prstGeom prst="rect">
            <a:avLst/>
          </a:prstGeom>
        </p:spPr>
      </p:pic>
      <p:pic>
        <p:nvPicPr>
          <p:cNvPr id="20" name="Рисунок 1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740" y="235213"/>
            <a:ext cx="678043" cy="5195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34" y="3821670"/>
            <a:ext cx="3725959" cy="2496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78574" y="614557"/>
            <a:ext cx="63693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C242B"/>
                </a:solidFill>
                <a:latin typeface="Open Sans"/>
              </a:rPr>
              <a:t>Аэропорт Чита относится к аэропортам федерального значения и имеет статус </a:t>
            </a:r>
            <a:r>
              <a:rPr lang="ru-RU" dirty="0" smtClean="0">
                <a:solidFill>
                  <a:srgbClr val="1C242B"/>
                </a:solidFill>
                <a:latin typeface="Open Sans"/>
              </a:rPr>
              <a:t>Международного </a:t>
            </a:r>
            <a:r>
              <a:rPr lang="ru-RU" dirty="0">
                <a:solidFill>
                  <a:srgbClr val="1C242B"/>
                </a:solidFill>
                <a:latin typeface="Open Sans"/>
              </a:rPr>
              <a:t>аэропорта. Аэропорт класса "V". Аэродром класса "В"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34" y="1628794"/>
            <a:ext cx="8307335" cy="197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57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90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21363" y="160338"/>
            <a:ext cx="681908" cy="528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274" y="114730"/>
            <a:ext cx="1420900" cy="692608"/>
          </a:xfrm>
          <a:prstGeom prst="rect">
            <a:avLst/>
          </a:prstGeom>
        </p:spPr>
      </p:pic>
      <p:sp>
        <p:nvSpPr>
          <p:cNvPr id="5" name="AutoShape 2" descr="https://192.168.11.242/service/home/~/?auth=co&amp;loc=ru&amp;id=81810&amp;part=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53694" y="1063669"/>
            <a:ext cx="4601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Организация коммерческой деятельности </a:t>
            </a:r>
            <a:r>
              <a:rPr lang="ru-RU" sz="2400" dirty="0"/>
              <a:t>в аэропорту </a:t>
            </a:r>
            <a:r>
              <a:rPr lang="ru-RU" sz="2400" dirty="0" smtClean="0"/>
              <a:t>это </a:t>
            </a:r>
            <a:r>
              <a:rPr lang="ru-RU" sz="2400" dirty="0"/>
              <a:t>позитивное влияние на имидж компании. Возможность рекламирования бренда для </a:t>
            </a:r>
            <a:r>
              <a:rPr lang="ru-RU" sz="2400" dirty="0" smtClean="0"/>
              <a:t>пассажиров </a:t>
            </a:r>
            <a:r>
              <a:rPr lang="ru-RU" sz="2400" dirty="0"/>
              <a:t>с других </a:t>
            </a:r>
            <a:r>
              <a:rPr lang="ru-RU" sz="2400" dirty="0" smtClean="0"/>
              <a:t>регионов.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838" y="3655756"/>
            <a:ext cx="4425306" cy="3087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MG_20191212_1127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0" y="461034"/>
            <a:ext cx="4173974" cy="3037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6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803" y="1343675"/>
            <a:ext cx="8139854" cy="3601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934" y="5020842"/>
            <a:ext cx="9621864" cy="533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28959" y="3199066"/>
            <a:ext cx="338056" cy="254620"/>
          </a:xfrm>
          <a:prstGeom prst="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100" dirty="0" smtClean="0">
                <a:effectLst/>
                <a:latin typeface="Calibri"/>
                <a:ea typeface="Calibri"/>
                <a:cs typeface="Times New Roman"/>
              </a:rPr>
              <a:t>21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33144" y="3150081"/>
            <a:ext cx="721461" cy="2575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17</a:t>
            </a:r>
            <a:endParaRPr lang="ru-RU" sz="1100">
              <a:effectLst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1015" y="3178846"/>
            <a:ext cx="361950" cy="200025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>
                <a:effectLst/>
                <a:latin typeface="Calibri"/>
                <a:ea typeface="Calibri"/>
                <a:cs typeface="Times New Roman"/>
              </a:rPr>
              <a:t>11</a:t>
            </a:r>
            <a:endParaRPr lang="ru-RU" sz="110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0704" y="3067840"/>
            <a:ext cx="206375" cy="192730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2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61337" y="3326376"/>
            <a:ext cx="225108" cy="165791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effectLst/>
                <a:latin typeface="Calibri"/>
                <a:ea typeface="Calibri"/>
                <a:cs typeface="Times New Roman"/>
              </a:rPr>
              <a:t>1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38156" y="3585193"/>
            <a:ext cx="551653" cy="2629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600" dirty="0">
                <a:ln>
                  <a:noFill/>
                </a:ln>
                <a:solidFill>
                  <a:srgbClr val="000000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ea typeface="Calibri"/>
                <a:cs typeface="Times New Roman"/>
              </a:rPr>
              <a:t>23</a:t>
            </a: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21058" y="3090132"/>
            <a:ext cx="152819" cy="119897"/>
          </a:xfrm>
          <a:prstGeom prst="rect">
            <a:avLst/>
          </a:prstGeom>
          <a:solidFill>
            <a:srgbClr val="00B0F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500" dirty="0">
                <a:effectLst/>
                <a:latin typeface="Calibri"/>
                <a:ea typeface="Calibri"/>
                <a:cs typeface="Times New Roman"/>
              </a:rPr>
              <a:t>12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69803" y="166218"/>
            <a:ext cx="62739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ПРЕДЛАГАЕТСЯ ПЛОЩАДЬ ДЛЯ </a:t>
            </a:r>
            <a:r>
              <a:rPr lang="ru-RU" b="1" dirty="0"/>
              <a:t>ОСУЩЕСТВЛЕНИЯ КОММЕРЧЕСКОЙ ДЕЯТЕЛЬНОСТИ </a:t>
            </a:r>
            <a:r>
              <a:rPr lang="ru-RU" b="1" dirty="0" smtClean="0"/>
              <a:t>В БИЗНЕС-ЗАЛЕ НА ВТОРОМ ЭТАЖЕ АЭРОВОКЗАЛА ВНУТРЕННИХ ВОЗДУШНЫХ ЛИНИЙ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269479" y="5031023"/>
            <a:ext cx="154017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 </a:t>
            </a:r>
            <a:r>
              <a:rPr lang="ru-RU" sz="1400" dirty="0" smtClean="0"/>
              <a:t>передаваемая </a:t>
            </a:r>
            <a:r>
              <a:rPr lang="ru-RU" sz="1400" dirty="0" smtClean="0"/>
              <a:t>площадь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810540" y="5070250"/>
            <a:ext cx="2623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Категория: </a:t>
            </a:r>
            <a:r>
              <a:rPr lang="ru-RU" sz="900" dirty="0" smtClean="0"/>
              <a:t>ритейл</a:t>
            </a:r>
            <a:endParaRPr lang="ru-RU" sz="900" dirty="0"/>
          </a:p>
          <a:p>
            <a:r>
              <a:rPr lang="ru-RU" sz="900" dirty="0"/>
              <a:t>Общая площадь к сдаче: </a:t>
            </a:r>
            <a:r>
              <a:rPr lang="ru-RU" sz="900" dirty="0" smtClean="0"/>
              <a:t>2,0  </a:t>
            </a:r>
            <a:r>
              <a:rPr lang="ru-RU" sz="900" dirty="0"/>
              <a:t>кв. м. </a:t>
            </a:r>
          </a:p>
          <a:p>
            <a:r>
              <a:rPr lang="ru-RU" sz="900" dirty="0"/>
              <a:t>Характеристика </a:t>
            </a:r>
            <a:r>
              <a:rPr lang="ru-RU" sz="900" dirty="0" smtClean="0"/>
              <a:t>площадей: расположена в зоне размещения пассажиров</a:t>
            </a:r>
            <a:endParaRPr lang="ru-RU" sz="900" dirty="0"/>
          </a:p>
        </p:txBody>
      </p:sp>
      <p:cxnSp>
        <p:nvCxnSpPr>
          <p:cNvPr id="14" name="Прямая со стрелкой 13"/>
          <p:cNvCxnSpPr>
            <a:endCxn id="10" idx="2"/>
          </p:cNvCxnSpPr>
          <p:nvPr/>
        </p:nvCxnSpPr>
        <p:spPr>
          <a:xfrm flipH="1" flipV="1">
            <a:off x="7697468" y="3210029"/>
            <a:ext cx="173710" cy="175576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463581"/>
              </p:ext>
            </p:extLst>
          </p:nvPr>
        </p:nvGraphicFramePr>
        <p:xfrm>
          <a:off x="1792550" y="5070818"/>
          <a:ext cx="3022931" cy="1644015"/>
        </p:xfrm>
        <a:graphic>
          <a:graphicData uri="http://schemas.openxmlformats.org/drawingml/2006/table">
            <a:tbl>
              <a:tblPr/>
              <a:tblGrid>
                <a:gridCol w="1154082"/>
                <a:gridCol w="983158"/>
                <a:gridCol w="885691"/>
              </a:tblGrid>
              <a:tr h="166920">
                <a:tc gridSpan="3">
                  <a:txBody>
                    <a:bodyPr/>
                    <a:lstStyle/>
                    <a:p>
                      <a:pPr algn="ctr" rtl="0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135"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расположения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кв.м.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на схеме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20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этаж, здание аэровокзала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внутренних воздушных линий, бизнес-зал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39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50000"/>
              <a:alpha val="1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31540" y="1221046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рады сотрудничать с Вами и готовы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предоставить всю интересующую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Вас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96297" y="4147245"/>
            <a:ext cx="6407064" cy="1261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Вершинина Людмила Юрьевна</a:t>
            </a:r>
          </a:p>
          <a:p>
            <a:r>
              <a:rPr lang="ru-RU" sz="1600" dirty="0" smtClean="0">
                <a:latin typeface="+mn-lt"/>
              </a:rPr>
              <a:t>Директор филиала ООО «НОВАПОРТ Трейдинг» в г. Чите</a:t>
            </a:r>
          </a:p>
          <a:p>
            <a:endParaRPr lang="ru-RU" sz="1600" dirty="0" smtClean="0">
              <a:latin typeface="+mn-lt"/>
            </a:endParaRPr>
          </a:p>
          <a:p>
            <a:r>
              <a:rPr lang="ru-RU" sz="1400" i="1" dirty="0"/>
              <a:t>Тел: +7 </a:t>
            </a:r>
            <a:r>
              <a:rPr lang="ru-RU" sz="1400" i="1" dirty="0" smtClean="0"/>
              <a:t>929-480-96-67</a:t>
            </a:r>
            <a:endParaRPr lang="ru-RU" sz="1400" i="1" dirty="0"/>
          </a:p>
          <a:p>
            <a:r>
              <a:rPr lang="en-US" sz="1400" i="1" dirty="0"/>
              <a:t>E-mail</a:t>
            </a:r>
            <a:r>
              <a:rPr lang="ru-RU" sz="1400" i="1" dirty="0"/>
              <a:t>: </a:t>
            </a:r>
            <a:r>
              <a:rPr lang="en-US" sz="1400" i="1" dirty="0" smtClean="0"/>
              <a:t>nad@aerochita.ru</a:t>
            </a:r>
            <a:endParaRPr lang="ru-RU" sz="1400" i="1" dirty="0"/>
          </a:p>
        </p:txBody>
      </p:sp>
      <p:pic>
        <p:nvPicPr>
          <p:cNvPr id="8" name="Google Shape;90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44928" y="243958"/>
            <a:ext cx="684525" cy="489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898" y="148214"/>
            <a:ext cx="1273483" cy="671384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96296" y="2829886"/>
            <a:ext cx="76805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sz="1600" dirty="0" smtClean="0">
                <a:latin typeface="+mn-lt"/>
              </a:rPr>
              <a:t>Таравков  Станислав Владимирович  </a:t>
            </a:r>
          </a:p>
          <a:p>
            <a:r>
              <a:rPr lang="ru-RU" sz="1600" dirty="0" smtClean="0">
                <a:latin typeface="+mn-lt"/>
              </a:rPr>
              <a:t>Коммерческий директор Сибирского Кластера</a:t>
            </a:r>
          </a:p>
          <a:p>
            <a:r>
              <a:rPr lang="ru-RU" sz="1400" i="1" dirty="0"/>
              <a:t>Тел: +</a:t>
            </a:r>
            <a:r>
              <a:rPr lang="ru-RU" sz="1400" i="1" dirty="0" smtClean="0"/>
              <a:t>7 963 299 54 25</a:t>
            </a:r>
          </a:p>
          <a:p>
            <a:r>
              <a:rPr lang="ru-RU" sz="1400" i="1" dirty="0" smtClean="0"/>
              <a:t> </a:t>
            </a:r>
            <a:r>
              <a:rPr lang="en-US" sz="1400" i="1" dirty="0" smtClean="0"/>
              <a:t>E-mail</a:t>
            </a:r>
            <a:r>
              <a:rPr lang="ru-RU" sz="1400" i="1" dirty="0" smtClean="0"/>
              <a:t>:'</a:t>
            </a:r>
            <a:r>
              <a:rPr lang="en-US" sz="1400" i="1" dirty="0" smtClean="0"/>
              <a:t>s.taravkov@ovbport.ru</a:t>
            </a:r>
            <a:endParaRPr lang="ru-RU" sz="1400" i="1" dirty="0"/>
          </a:p>
        </p:txBody>
      </p:sp>
    </p:spTree>
    <p:extLst>
      <p:ext uri="{BB962C8B-B14F-4D97-AF65-F5344CB8AC3E}">
        <p14:creationId xmlns:p14="http://schemas.microsoft.com/office/powerpoint/2010/main" val="1227593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39402</TotalTime>
  <Words>206</Words>
  <Application>Microsoft Office PowerPoint</Application>
  <PresentationFormat>Экран (4:3)</PresentationFormat>
  <Paragraphs>38</Paragraphs>
  <Slides>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Arabic Typesetting</vt:lpstr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 Klekovkin</dc:creator>
  <cp:lastModifiedBy>DNTChita</cp:lastModifiedBy>
  <cp:revision>1433</cp:revision>
  <cp:lastPrinted>2021-09-23T07:57:09Z</cp:lastPrinted>
  <dcterms:modified xsi:type="dcterms:W3CDTF">2022-05-03T12:06:53Z</dcterms:modified>
</cp:coreProperties>
</file>