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77" r:id="rId2"/>
    <p:sldId id="372" r:id="rId3"/>
    <p:sldId id="374" r:id="rId4"/>
    <p:sldId id="387" r:id="rId5"/>
    <p:sldId id="376" r:id="rId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9">
          <p15:clr>
            <a:srgbClr val="A4A3A4"/>
          </p15:clr>
        </p15:guide>
        <p15:guide id="2" orient="horz" pos="2453">
          <p15:clr>
            <a:srgbClr val="A4A3A4"/>
          </p15:clr>
        </p15:guide>
        <p15:guide id="3" pos="1354">
          <p15:clr>
            <a:srgbClr val="A4A3A4"/>
          </p15:clr>
        </p15:guide>
        <p15:guide id="4" pos="5626">
          <p15:clr>
            <a:srgbClr val="A4A3A4"/>
          </p15:clr>
        </p15:guide>
        <p15:guide id="5" pos="3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97FD"/>
    <a:srgbClr val="464646"/>
    <a:srgbClr val="FFD521"/>
    <a:srgbClr val="FCC409"/>
    <a:srgbClr val="276FE9"/>
    <a:srgbClr val="9FB8CD"/>
    <a:srgbClr val="335A89"/>
    <a:srgbClr val="31859C"/>
    <a:srgbClr val="476992"/>
    <a:srgbClr val="556A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1771" autoAdjust="0"/>
  </p:normalViewPr>
  <p:slideViewPr>
    <p:cSldViewPr snapToGrid="0">
      <p:cViewPr varScale="1">
        <p:scale>
          <a:sx n="70" d="100"/>
          <a:sy n="70" d="100"/>
        </p:scale>
        <p:origin x="1048" y="88"/>
      </p:cViewPr>
      <p:guideLst>
        <p:guide orient="horz" pos="939"/>
        <p:guide orient="horz" pos="2453"/>
        <p:guide pos="1354"/>
        <p:guide pos="5626"/>
        <p:guide pos="35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3852" y="1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r">
              <a:defRPr sz="1200"/>
            </a:lvl1pPr>
          </a:lstStyle>
          <a:p>
            <a:fld id="{ADCDF066-7433-4474-813E-04C3AE0C666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9" tIns="45939" rIns="91879" bIns="45939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480" y="4724679"/>
            <a:ext cx="5487041" cy="4476512"/>
          </a:xfrm>
          <a:prstGeom prst="rect">
            <a:avLst/>
          </a:prstGeom>
        </p:spPr>
        <p:txBody>
          <a:bodyPr vert="horz" lIns="91879" tIns="45939" rIns="91879" bIns="4593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764"/>
            <a:ext cx="2972547" cy="49792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3852" y="9447764"/>
            <a:ext cx="2972547" cy="49792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r">
              <a:defRPr sz="1200"/>
            </a:lvl1pPr>
          </a:lstStyle>
          <a:p>
            <a:fld id="{D8833F93-8AA9-4F5F-8C52-C7F90CD04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268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7774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33F93-8AA9-4F5F-8C52-C7F90CD0494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82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FF6BB-86CA-475E-9864-78D9C08C0DB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955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2" cy="68621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05" y="134471"/>
            <a:ext cx="1449880" cy="7305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3036" y="134471"/>
            <a:ext cx="78351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cs typeface="Arabic Typesetting" panose="03020402040406030203" pitchFamily="66" charset="-78"/>
              </a:rPr>
              <a:t>АРЕНДА ПОМЕЩЕНИЙ В АЭРОВОКЗАЛЬНОМ КОМПЛЕКСЕ</a:t>
            </a:r>
            <a:endParaRPr lang="ru-RU" sz="4000" b="1" dirty="0">
              <a:cs typeface="Arabic Typesetting" panose="03020402040406030203" pitchFamily="66" charset="-78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211" y="6299963"/>
            <a:ext cx="557125" cy="463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794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420276" y="3690551"/>
            <a:ext cx="4222485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сегодняшний день аэропорт Чита является динамично развивающимся предприятием с высоким потенциалом роста пассажиропотока.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r>
              <a:rPr lang="ru-RU" dirty="0" smtClean="0">
                <a:cs typeface="Arial" pitchFamily="34" charset="0"/>
              </a:rPr>
              <a:t>Более 22 </a:t>
            </a:r>
            <a:r>
              <a:rPr lang="ru-RU" dirty="0">
                <a:cs typeface="Arial" pitchFamily="34" charset="0"/>
              </a:rPr>
              <a:t>направлений в маршрутной сети</a:t>
            </a:r>
          </a:p>
          <a:p>
            <a:r>
              <a:rPr lang="ru-RU" dirty="0">
                <a:cs typeface="Arial" pitchFamily="34" charset="0"/>
              </a:rPr>
              <a:t>Активное развитие региональной авиации, как основного драйвера роста транспортной доступности </a:t>
            </a:r>
            <a:r>
              <a:rPr lang="ru-RU" dirty="0" smtClean="0">
                <a:cs typeface="Arial" pitchFamily="34" charset="0"/>
              </a:rPr>
              <a:t>региона.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49006" y="4564627"/>
            <a:ext cx="4090929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endParaRPr lang="ru-RU" sz="11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070234" y="2153710"/>
            <a:ext cx="3613389" cy="1052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 smtClean="0">
                <a:cs typeface="Arial" pitchFamily="34" charset="0"/>
              </a:rPr>
              <a:t/>
            </a:r>
            <a:br>
              <a:rPr lang="ru-RU" dirty="0" smtClean="0">
                <a:cs typeface="Arial" pitchFamily="34" charset="0"/>
              </a:rPr>
            </a:br>
            <a:endParaRPr lang="ru-RU" sz="2000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6477" y="190340"/>
            <a:ext cx="1144885" cy="576834"/>
          </a:xfrm>
          <a:prstGeom prst="rect">
            <a:avLst/>
          </a:prstGeom>
        </p:spPr>
      </p:pic>
      <p:pic>
        <p:nvPicPr>
          <p:cNvPr id="20" name="Рисунок 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740" y="235213"/>
            <a:ext cx="678043" cy="519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34" y="3821670"/>
            <a:ext cx="3725959" cy="2496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78574" y="614557"/>
            <a:ext cx="63693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C242B"/>
                </a:solidFill>
                <a:latin typeface="Open Sans"/>
              </a:rPr>
              <a:t>Аэропорт Чита относится к аэропортам федерального значения и имеет статус </a:t>
            </a:r>
            <a:r>
              <a:rPr lang="ru-RU" dirty="0" smtClean="0">
                <a:solidFill>
                  <a:srgbClr val="1C242B"/>
                </a:solidFill>
                <a:latin typeface="Open Sans"/>
              </a:rPr>
              <a:t>Международного </a:t>
            </a:r>
            <a:r>
              <a:rPr lang="ru-RU" dirty="0">
                <a:solidFill>
                  <a:srgbClr val="1C242B"/>
                </a:solidFill>
                <a:latin typeface="Open Sans"/>
              </a:rPr>
              <a:t>аэропорта. Аэропорт класса "V". Аэродром класса "В"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534" y="1628794"/>
            <a:ext cx="8307335" cy="197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90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21363" y="160338"/>
            <a:ext cx="681908" cy="528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274" y="114730"/>
            <a:ext cx="1420900" cy="692608"/>
          </a:xfrm>
          <a:prstGeom prst="rect">
            <a:avLst/>
          </a:prstGeom>
        </p:spPr>
      </p:pic>
      <p:sp>
        <p:nvSpPr>
          <p:cNvPr id="5" name="AutoShape 2" descr="https://192.168.11.242/service/home/~/?auth=co&amp;loc=ru&amp;id=81810&amp;part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575" y="280162"/>
            <a:ext cx="4399825" cy="3031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553694" y="1063669"/>
            <a:ext cx="46010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Организация коммерческой деятельности </a:t>
            </a:r>
            <a:r>
              <a:rPr lang="ru-RU" sz="2400" dirty="0"/>
              <a:t>в аэропорту </a:t>
            </a:r>
            <a:r>
              <a:rPr lang="ru-RU" sz="2400" dirty="0" smtClean="0"/>
              <a:t>это </a:t>
            </a:r>
            <a:r>
              <a:rPr lang="ru-RU" sz="2400" dirty="0"/>
              <a:t>позитивное влияние на имидж компании. Возможность рекламирования бренда для </a:t>
            </a:r>
            <a:r>
              <a:rPr lang="ru-RU" sz="2400" dirty="0" smtClean="0"/>
              <a:t>пассажиров </a:t>
            </a:r>
            <a:r>
              <a:rPr lang="ru-RU" sz="2400" dirty="0"/>
              <a:t>с других </a:t>
            </a:r>
            <a:r>
              <a:rPr lang="ru-RU" sz="2400" dirty="0" smtClean="0"/>
              <a:t>регионов.</a:t>
            </a:r>
            <a:endParaRPr lang="ru-RU" sz="2400" dirty="0"/>
          </a:p>
        </p:txBody>
      </p:sp>
      <p:pic>
        <p:nvPicPr>
          <p:cNvPr id="2050" name="Picture 2" descr="https://downloader.disk.yandex.ru/preview/c75b8856df9b8815127bedb1fc4cd8b3c2d0091ee463598fd429416942f5806b/620605e9/bcgYJr81oXhpwjCCPBtCU6YsaE8wP3TeZxFSKd7p36UqyJgS_ltU90hGRJfmdzXjel49yloXBi6UXSQRZaOtXg%3D%3D?uid=0&amp;filename=O_Fedorov-130.JPG&amp;disposition=inline&amp;hash=&amp;limit=0&amp;content_type=image%2Fjpeg&amp;owner_uid=0&amp;tknv=v2&amp;size=1872x96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799" y="3496236"/>
            <a:ext cx="4505475" cy="30095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6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66" y="1442358"/>
            <a:ext cx="8139854" cy="36013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366" y="5197624"/>
            <a:ext cx="9621864" cy="5334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45824" y="3286859"/>
            <a:ext cx="338056" cy="254620"/>
          </a:xfrm>
          <a:prstGeom prst="rect">
            <a:avLst/>
          </a:prstGeom>
          <a:solidFill>
            <a:srgbClr val="FF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100" dirty="0" smtClean="0">
                <a:effectLst/>
                <a:latin typeface="Calibri"/>
                <a:ea typeface="Calibri"/>
                <a:cs typeface="Times New Roman"/>
              </a:rPr>
              <a:t>21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53548" y="3257235"/>
            <a:ext cx="721461" cy="2575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ea typeface="Calibri"/>
                <a:cs typeface="Times New Roman"/>
              </a:rPr>
              <a:t>17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1095" y="3283530"/>
            <a:ext cx="361950" cy="200025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>
                <a:effectLst/>
                <a:latin typeface="Calibri"/>
                <a:ea typeface="Calibri"/>
                <a:cs typeface="Times New Roman"/>
              </a:rPr>
              <a:t>11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52506" y="3182335"/>
            <a:ext cx="206375" cy="192730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 dirty="0">
                <a:effectLst/>
                <a:latin typeface="Calibri"/>
                <a:ea typeface="Calibri"/>
                <a:cs typeface="Times New Roman"/>
              </a:rPr>
              <a:t>2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43139" y="3444800"/>
            <a:ext cx="225108" cy="165791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 dirty="0">
                <a:effectLst/>
                <a:latin typeface="Calibri"/>
                <a:ea typeface="Calibri"/>
                <a:cs typeface="Times New Roman"/>
              </a:rPr>
              <a:t>1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63862" y="3887989"/>
            <a:ext cx="551653" cy="2629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ea typeface="Calibri"/>
                <a:cs typeface="Times New Roman"/>
              </a:rPr>
              <a:t>23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18227" y="3201541"/>
            <a:ext cx="181605" cy="81989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500" dirty="0">
                <a:effectLst/>
                <a:latin typeface="Calibri"/>
                <a:ea typeface="Calibri"/>
                <a:cs typeface="Times New Roman"/>
              </a:rPr>
              <a:t>12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69803" y="166218"/>
            <a:ext cx="62739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ПРЕДЛАГАЕТСЯ ПЛОЩАДЬ ДЛЯ </a:t>
            </a:r>
            <a:r>
              <a:rPr lang="ru-RU" b="1" dirty="0"/>
              <a:t>ОСУЩЕСТВЛЕНИЯ КОММЕРЧЕСКОЙ ДЕЯТЕЛЬНОСТИ В ЗАЛЕ ОЖИДАНИЯ СТЕРИЛЬНОЙ ЗОНЫ </a:t>
            </a:r>
            <a:r>
              <a:rPr lang="ru-RU" b="1" dirty="0" smtClean="0"/>
              <a:t>АЭРОВОКЗАЛА ВНУТРЕННИХ ВОЗДУШНЫХ ЛИНИЙ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563013" y="4150952"/>
            <a:ext cx="181199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 </a:t>
            </a:r>
            <a:r>
              <a:rPr lang="ru-RU" sz="1400" dirty="0" smtClean="0"/>
              <a:t>передаваемая площадь</a:t>
            </a:r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143159" y="5694247"/>
            <a:ext cx="262306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/>
              <a:t>Категория: общепит</a:t>
            </a:r>
          </a:p>
          <a:p>
            <a:r>
              <a:rPr lang="ru-RU" sz="900" dirty="0" smtClean="0"/>
              <a:t>Характеристика </a:t>
            </a:r>
            <a:r>
              <a:rPr lang="ru-RU" sz="900" dirty="0" smtClean="0"/>
              <a:t>площадей: расположена в месте скопления пассажиров</a:t>
            </a:r>
            <a:endParaRPr lang="ru-RU" sz="900" dirty="0"/>
          </a:p>
        </p:txBody>
      </p:sp>
      <p:cxnSp>
        <p:nvCxnSpPr>
          <p:cNvPr id="14" name="Прямая со стрелкой 13"/>
          <p:cNvCxnSpPr>
            <a:stCxn id="12" idx="0"/>
          </p:cNvCxnSpPr>
          <p:nvPr/>
        </p:nvCxnSpPr>
        <p:spPr>
          <a:xfrm flipH="1" flipV="1">
            <a:off x="3132809" y="3375066"/>
            <a:ext cx="336202" cy="7758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78988"/>
              </p:ext>
            </p:extLst>
          </p:nvPr>
        </p:nvGraphicFramePr>
        <p:xfrm>
          <a:off x="2757539" y="5202983"/>
          <a:ext cx="2551684" cy="1461135"/>
        </p:xfrm>
        <a:graphic>
          <a:graphicData uri="http://schemas.openxmlformats.org/drawingml/2006/table">
            <a:tbl>
              <a:tblPr/>
              <a:tblGrid>
                <a:gridCol w="974171"/>
                <a:gridCol w="829893"/>
                <a:gridCol w="747620"/>
              </a:tblGrid>
              <a:tr h="0">
                <a:tc gridSpan="3"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811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  <a:r>
                        <a:rPr lang="ru-RU" sz="11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расположения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кв.м.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на схеме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68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этаж, здание аэровокзала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внутренних воздушных линий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15,0-18,0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кв.м.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5532" y="5744451"/>
            <a:ext cx="457627" cy="45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96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31540" y="1221046"/>
            <a:ext cx="828092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рады сотрудничать с Вами и готовы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всю интересующую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96297" y="4147245"/>
            <a:ext cx="6407064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dirty="0" smtClean="0">
                <a:latin typeface="+mn-lt"/>
              </a:rPr>
              <a:t>Вершинина Людмила Юрьевна</a:t>
            </a:r>
          </a:p>
          <a:p>
            <a:r>
              <a:rPr lang="ru-RU" sz="1600" dirty="0" smtClean="0">
                <a:latin typeface="+mn-lt"/>
              </a:rPr>
              <a:t>Директор филиала ООО «НОВАПОРТ Трейдинг» в г. Чите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400" i="1" dirty="0"/>
              <a:t>Тел: +7 </a:t>
            </a:r>
            <a:r>
              <a:rPr lang="ru-RU" sz="1400" i="1" dirty="0" smtClean="0"/>
              <a:t>929-480-96-67</a:t>
            </a:r>
            <a:endParaRPr lang="ru-RU" sz="1400" i="1" dirty="0"/>
          </a:p>
          <a:p>
            <a:r>
              <a:rPr lang="en-US" sz="1400" i="1" dirty="0"/>
              <a:t>E-mail</a:t>
            </a:r>
            <a:r>
              <a:rPr lang="ru-RU" sz="1400" i="1" dirty="0"/>
              <a:t>: </a:t>
            </a:r>
            <a:r>
              <a:rPr lang="en-US" sz="1400" i="1" dirty="0" smtClean="0"/>
              <a:t>nad@aerochita.ru</a:t>
            </a:r>
            <a:endParaRPr lang="ru-RU" sz="1400" i="1" dirty="0"/>
          </a:p>
        </p:txBody>
      </p:sp>
      <p:pic>
        <p:nvPicPr>
          <p:cNvPr id="8" name="Google Shape;9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44928" y="243958"/>
            <a:ext cx="684525" cy="489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898" y="148214"/>
            <a:ext cx="1273483" cy="671384"/>
          </a:xfrm>
          <a:prstGeom prst="rect">
            <a:avLst/>
          </a:prstGeom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96296" y="2829886"/>
            <a:ext cx="768054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dirty="0" smtClean="0">
                <a:latin typeface="+mn-lt"/>
              </a:rPr>
              <a:t>Таравков  Станислав Владимирович  </a:t>
            </a:r>
          </a:p>
          <a:p>
            <a:r>
              <a:rPr lang="ru-RU" sz="1600" dirty="0" smtClean="0">
                <a:latin typeface="+mn-lt"/>
              </a:rPr>
              <a:t>Коммерческий директор Сибирского Кластера</a:t>
            </a:r>
          </a:p>
          <a:p>
            <a:r>
              <a:rPr lang="ru-RU" sz="1400" i="1" dirty="0"/>
              <a:t>Тел: +</a:t>
            </a:r>
            <a:r>
              <a:rPr lang="ru-RU" sz="1400" i="1" dirty="0" smtClean="0"/>
              <a:t>7 963 299 54 25</a:t>
            </a:r>
          </a:p>
          <a:p>
            <a:r>
              <a:rPr lang="ru-RU" sz="1400" i="1" dirty="0" smtClean="0"/>
              <a:t> </a:t>
            </a:r>
            <a:r>
              <a:rPr lang="en-US" sz="1400" i="1" dirty="0" smtClean="0"/>
              <a:t>E-mail</a:t>
            </a:r>
            <a:r>
              <a:rPr lang="ru-RU" sz="1400" i="1" dirty="0" smtClean="0"/>
              <a:t>:'</a:t>
            </a:r>
            <a:r>
              <a:rPr lang="en-US" sz="1400" i="1" dirty="0" smtClean="0"/>
              <a:t>s.taravkov@ovbport.ru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122759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39400</TotalTime>
  <Words>196</Words>
  <Application>Microsoft Office PowerPoint</Application>
  <PresentationFormat>Экран (4:3)</PresentationFormat>
  <Paragraphs>37</Paragraphs>
  <Slides>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Arabic Typesetting</vt:lpstr>
      <vt:lpstr>Arial</vt:lpstr>
      <vt:lpstr>Calibri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Anton Klekovkin</dc:creator>
  <cp:lastModifiedBy>DNTChita</cp:lastModifiedBy>
  <cp:revision>1432</cp:revision>
  <cp:lastPrinted>2021-09-23T07:57:09Z</cp:lastPrinted>
  <dcterms:modified xsi:type="dcterms:W3CDTF">2022-05-03T12:34:54Z</dcterms:modified>
</cp:coreProperties>
</file>